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9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62" r:id="rId16"/>
    <p:sldId id="263" r:id="rId17"/>
    <p:sldId id="264" r:id="rId18"/>
    <p:sldId id="265" r:id="rId19"/>
    <p:sldId id="281" r:id="rId20"/>
    <p:sldId id="268" r:id="rId2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0" autoAdjust="0"/>
    <p:restoredTop sz="94610"/>
  </p:normalViewPr>
  <p:slideViewPr>
    <p:cSldViewPr snapToGrid="0" snapToObjects="1">
      <p:cViewPr varScale="1">
        <p:scale>
          <a:sx n="143" d="100"/>
          <a:sy n="143" d="100"/>
        </p:scale>
        <p:origin x="6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9537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7132320" y="-1097280"/>
            <a:ext cx="3200400" cy="3200400"/>
          </a:xfrm>
          <a:prstGeom prst="ellipse">
            <a:avLst/>
          </a:prstGeom>
          <a:solidFill>
            <a:srgbClr val="00B4D8">
              <a:alpha val="15000"/>
            </a:srgbClr>
          </a:solidFill>
          <a:ln w="12700">
            <a:solidFill>
              <a:srgbClr val="00B4D8">
                <a:alpha val="30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72400" y="2560320"/>
            <a:ext cx="1828800" cy="1828800"/>
          </a:xfrm>
          <a:prstGeom prst="ellipse">
            <a:avLst/>
          </a:prstGeom>
          <a:solidFill>
            <a:srgbClr val="00B4D8">
              <a:alpha val="12000"/>
            </a:srgbClr>
          </a:solidFill>
          <a:ln w="12700">
            <a:solidFill>
              <a:srgbClr val="00B4D8">
                <a:alpha val="25000"/>
              </a:srgbClr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48640" y="1005840"/>
            <a:ext cx="777240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5600" b="1" kern="0" spc="400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REPOSPHERE</a:t>
            </a:r>
            <a:endParaRPr lang="en-US" sz="5600" dirty="0"/>
          </a:p>
        </p:txBody>
      </p:sp>
      <p:sp>
        <p:nvSpPr>
          <p:cNvPr id="6" name="Text 4"/>
          <p:cNvSpPr/>
          <p:nvPr/>
        </p:nvSpPr>
        <p:spPr>
          <a:xfrm>
            <a:off x="548640" y="2103120"/>
            <a:ext cx="68580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i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Version Control Ecosystem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548640" y="2743200"/>
            <a:ext cx="3657600" cy="36576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8640" y="2880360"/>
            <a:ext cx="68580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kern="0" spc="1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SRS • User Stories • UI/UX • CLI • Roadmap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48640" y="4389120"/>
            <a:ext cx="45720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Presentation  |  2026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48640" y="4663440"/>
            <a:ext cx="4572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github.com/Diffusity/repoSphere</a:t>
            </a:r>
            <a:endParaRPr lang="en-US"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Commit Detail 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commits/&lt;commit-id&gt; — full diff, metadata &amp; file changes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914400" y="1005840"/>
            <a:ext cx="73152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60120" y="1051560"/>
            <a:ext cx="72237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914400" y="4828032"/>
            <a:ext cx="73152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4828032"/>
            <a:ext cx="73152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commits/&lt;commit-id&gt;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Branches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_repo/branches — branch list, active, merged &amp; ahead/behind status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82296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81381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828032"/>
            <a:ext cx="82296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828032"/>
            <a:ext cx="8229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_repo/branches</a:t>
            </a:r>
            <a:endParaRPr lang="en-US"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Pull Requests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 list · Individual PR with inline review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_repo/pulls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_repo/pull/&lt;pull-id&gt;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Issues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 tracker list · Individual issue detail view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_repo/issues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_repo/issues/&lt;issue-id&gt;</a:t>
            </a:r>
            <a:endParaRPr lang="en-US" sz="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Settings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_repo/settings — repository configuration &amp; management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2286000" y="1005840"/>
            <a:ext cx="45720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1720" y="1051560"/>
            <a:ext cx="44805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2286000" y="4828032"/>
            <a:ext cx="45720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86000" y="4828032"/>
            <a:ext cx="4572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_repo/settings</a:t>
            </a:r>
            <a:endParaRPr lang="en-US" sz="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CLI — rs Commands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Built with Go · sub-100ms performance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34440"/>
            <a:ext cx="4023360" cy="3657600"/>
          </a:xfrm>
          <a:prstGeom prst="rect">
            <a:avLst/>
          </a:prstGeom>
          <a:solidFill>
            <a:srgbClr val="0A0F1A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34440"/>
            <a:ext cx="4023360" cy="32004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261872"/>
            <a:ext cx="3657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64748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● ● ●  reposphere — zsh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658368" y="1664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init my-project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658368" y="1892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commit -m "Initial commit"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658368" y="21214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branch feature/auth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658368" y="23500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checkout feature/auth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658368" y="25786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push origin main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658368" y="2807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pull origin main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658368" y="3035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merge feature/auth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658368" y="32644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status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658368" y="34930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log --oneline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658368" y="37216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pr create --title "Add auth"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658368" y="39502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clone user/repo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658368" y="4178808"/>
            <a:ext cx="374904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$ rs diff HEAD~1</a:t>
            </a:r>
            <a:endParaRPr lang="en-US" sz="950" dirty="0"/>
          </a:p>
        </p:txBody>
      </p:sp>
      <p:sp>
        <p:nvSpPr>
          <p:cNvPr id="20" name="Shape 18"/>
          <p:cNvSpPr/>
          <p:nvPr/>
        </p:nvSpPr>
        <p:spPr>
          <a:xfrm>
            <a:off x="4800600" y="1234440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4800600" y="1234440"/>
            <a:ext cx="91440" cy="7772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029200" y="1280160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Repository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5029200" y="1600200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init   ·   rs clone   ·   rs status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4800600" y="2130552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800600" y="2130552"/>
            <a:ext cx="91440" cy="7772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29200" y="2176272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 &amp; History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5029200" y="2496312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commit   ·   rs log   ·   rs diff</a:t>
            </a:r>
            <a:endParaRPr lang="en-US" sz="1000" dirty="0"/>
          </a:p>
        </p:txBody>
      </p:sp>
      <p:sp>
        <p:nvSpPr>
          <p:cNvPr id="28" name="Shape 26"/>
          <p:cNvSpPr/>
          <p:nvPr/>
        </p:nvSpPr>
        <p:spPr>
          <a:xfrm>
            <a:off x="4800600" y="3026664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9F1C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800600" y="3026664"/>
            <a:ext cx="91440" cy="7772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5029200" y="3072384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9F1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Branching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5029200" y="3392424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branch   ·   rs checkout   ·   rs merge</a:t>
            </a:r>
            <a:endParaRPr lang="en-US" sz="1000" dirty="0"/>
          </a:p>
        </p:txBody>
      </p:sp>
      <p:sp>
        <p:nvSpPr>
          <p:cNvPr id="32" name="Shape 30"/>
          <p:cNvSpPr/>
          <p:nvPr/>
        </p:nvSpPr>
        <p:spPr>
          <a:xfrm>
            <a:off x="4800600" y="3922776"/>
            <a:ext cx="3840480" cy="777240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800600" y="3922776"/>
            <a:ext cx="91440" cy="7772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029200" y="3968496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Sync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5029200" y="4288536"/>
            <a:ext cx="34747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rs push   ·   rs pull   ·   rs fetch</a:t>
            </a:r>
            <a:endParaRPr lang="en-US" sz="1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 We've Built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Completed deliverables across all phases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325880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85800" y="1490472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453896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1097280" y="1389888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SRS Document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1097280" y="1636776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requirements specification with NFRs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502920" y="2039112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85800" y="2203704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85800" y="2167128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97280" y="2103120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Stories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1097280" y="2350008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All 5 roles with complete acceptance criteria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502920" y="2752344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85800" y="2916936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85800" y="2880360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1097280" y="281635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Figma UI/UX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1097280" y="3063240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 designed screens — repo, commits, PRs, issues, settings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502920" y="3465576"/>
            <a:ext cx="8138160" cy="585216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85800" y="3630168"/>
            <a:ext cx="256032" cy="256032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85800" y="3593592"/>
            <a:ext cx="256032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D1B2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97280" y="3529584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(rs) Design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1097280" y="3776472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Command structure, flags, and interaction model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1097280" y="4489704"/>
            <a:ext cx="713232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What's Next — Backend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(Git Engine) + Python (API Gateway)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40080" y="14447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Git Engine (Go)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40080" y="18470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Implement core VCS — init, commit, branch, merge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640080" y="21854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Delta transfer for optimized push/pull sync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640080" y="25237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SHA-256 object integrity checking</a:t>
            </a:r>
            <a:endParaRPr lang="en-US" sz="1050" dirty="0"/>
          </a:p>
        </p:txBody>
      </p:sp>
      <p:sp>
        <p:nvSpPr>
          <p:cNvPr id="11" name="Shape 9"/>
          <p:cNvSpPr/>
          <p:nvPr/>
        </p:nvSpPr>
        <p:spPr>
          <a:xfrm>
            <a:off x="4800600" y="12801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800600" y="12801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14447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API Gateway (Python)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4937760" y="18470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REST endpoints for all platform operations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4937760" y="21854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JWT authentication &amp; session management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937760" y="25237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Webhook delivery and event streaming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502920" y="31089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31089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40080" y="32735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 &amp; Storage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40080" y="36758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PostgreSQL schema — repos, users, commits, PRs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640080" y="4014216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S3-compatible object store for blobs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640080" y="4352544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Indexing for fast code search</a:t>
            </a:r>
            <a:endParaRPr lang="en-US" sz="1050" dirty="0"/>
          </a:p>
        </p:txBody>
      </p:sp>
      <p:sp>
        <p:nvSpPr>
          <p:cNvPr id="23" name="Shape 21"/>
          <p:cNvSpPr/>
          <p:nvPr/>
        </p:nvSpPr>
        <p:spPr>
          <a:xfrm>
            <a:off x="4800600" y="3108960"/>
            <a:ext cx="3977640" cy="1627632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800600" y="3108960"/>
            <a:ext cx="397764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37760" y="3273552"/>
            <a:ext cx="3657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&amp; DevOps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37760" y="3675888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4892040" y="3646125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Containerized deploy with Docker / K8s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4937760" y="4021029"/>
            <a:ext cx="3657600" cy="292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 CI pipeline for automated testing</a:t>
            </a:r>
            <a:endParaRPr lang="en-US" sz="10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What's Next — Frontend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React / Next.js · TypeScript · Figma → Code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91440" cy="10058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0408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Repository Home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70408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3A86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user/&lt;repo&gt;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38328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383280" y="1280160"/>
            <a:ext cx="91440" cy="10058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58444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Commits Timeline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58444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6D6A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commits/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6263640" y="128016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263640" y="1280160"/>
            <a:ext cx="91440" cy="10058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464808" y="141732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 Detail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464808" y="178308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9F1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commits/&lt;id&gt;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50292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2514600"/>
            <a:ext cx="91440" cy="10058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0408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Branches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70408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branches/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338328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383280" y="2514600"/>
            <a:ext cx="91440" cy="1005840"/>
          </a:xfrm>
          <a:prstGeom prst="rect">
            <a:avLst/>
          </a:prstGeom>
          <a:solidFill>
            <a:srgbClr val="8338EC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58444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Pull Requests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358444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8338E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pulls/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6263640" y="251460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263640" y="2514600"/>
            <a:ext cx="91440" cy="1005840"/>
          </a:xfrm>
          <a:prstGeom prst="rect">
            <a:avLst/>
          </a:prstGeom>
          <a:solidFill>
            <a:srgbClr val="FF4757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464808" y="265176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 Detail + Review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6464808" y="301752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4757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pulls/&lt;id&gt;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50292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02920" y="3749040"/>
            <a:ext cx="91440" cy="1005840"/>
          </a:xfrm>
          <a:prstGeom prst="rect">
            <a:avLst/>
          </a:prstGeom>
          <a:solidFill>
            <a:srgbClr val="FB5607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0408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Issues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0408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B5607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issues/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338328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383280" y="3749040"/>
            <a:ext cx="91440" cy="10058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358444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Issue Detail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358444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9F1C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issues/&lt;id&gt;</a:t>
            </a:r>
            <a:endParaRPr lang="en-US" sz="1000" dirty="0"/>
          </a:p>
        </p:txBody>
      </p:sp>
      <p:sp>
        <p:nvSpPr>
          <p:cNvPr id="37" name="Shape 35"/>
          <p:cNvSpPr/>
          <p:nvPr/>
        </p:nvSpPr>
        <p:spPr>
          <a:xfrm>
            <a:off x="6263640" y="3749040"/>
            <a:ext cx="2651760" cy="100584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263640" y="3749040"/>
            <a:ext cx="91440" cy="1005840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464808" y="3886200"/>
            <a:ext cx="23317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Settings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6464808" y="4251960"/>
            <a:ext cx="23317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64748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settings/</a:t>
            </a:r>
            <a:endParaRPr lang="en-US" sz="1000" dirty="0"/>
          </a:p>
        </p:txBody>
      </p:sp>
      <p:sp>
        <p:nvSpPr>
          <p:cNvPr id="41" name="Text 39"/>
          <p:cNvSpPr/>
          <p:nvPr/>
        </p:nvSpPr>
        <p:spPr>
          <a:xfrm>
            <a:off x="548640" y="475488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i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integration · Real-time sync · Responsive design</a:t>
            </a:r>
            <a:endParaRPr lang="en-US" sz="11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Development RoadMap</a:t>
            </a:r>
          </a:p>
        </p:txBody>
      </p:sp>
      <p:sp>
        <p:nvSpPr>
          <p:cNvPr id="4" name="Shape 2"/>
          <p:cNvSpPr/>
          <p:nvPr/>
        </p:nvSpPr>
        <p:spPr>
          <a:xfrm>
            <a:off x="502920" y="2606040"/>
            <a:ext cx="8138160" cy="73152"/>
          </a:xfrm>
          <a:prstGeom prst="rect">
            <a:avLst/>
          </a:prstGeom>
          <a:solidFill>
            <a:srgbClr val="0096C7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607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6072" y="1188720"/>
            <a:ext cx="1170432" cy="73152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1024128" y="2551176"/>
            <a:ext cx="219456" cy="219456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1264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1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61264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Requirements &amp; SRS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61264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✓ Done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185623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185623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70C0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2313432" y="2551176"/>
            <a:ext cx="219456" cy="219456"/>
          </a:xfrm>
          <a:prstGeom prst="ellipse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89280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2</a:t>
            </a:r>
            <a:endParaRPr lang="en-US" sz="1000" dirty="0">
              <a:solidFill>
                <a:srgbClr val="00B4D8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189280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Engine &amp; CLI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189280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17" name="Shape 15"/>
          <p:cNvSpPr/>
          <p:nvPr/>
        </p:nvSpPr>
        <p:spPr>
          <a:xfrm>
            <a:off x="313639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313639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3599265" y="2546605"/>
            <a:ext cx="219456" cy="219456"/>
          </a:xfrm>
          <a:prstGeom prst="ellipse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317296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3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317296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Server &amp; Sync</a:t>
            </a:r>
            <a:endParaRPr lang="en-US" sz="950" dirty="0"/>
          </a:p>
        </p:txBody>
      </p:sp>
      <p:sp>
        <p:nvSpPr>
          <p:cNvPr id="22" name="Text 20"/>
          <p:cNvSpPr/>
          <p:nvPr/>
        </p:nvSpPr>
        <p:spPr>
          <a:xfrm>
            <a:off x="317296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416552" y="1188720"/>
            <a:ext cx="117043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416552" y="1188720"/>
            <a:ext cx="1170432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853728" y="2571550"/>
            <a:ext cx="219456" cy="219456"/>
          </a:xfrm>
          <a:prstGeom prst="ellipse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453128" y="1298448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4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4453128" y="1591056"/>
            <a:ext cx="109728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Web Dashboard</a:t>
            </a:r>
            <a:endParaRPr lang="en-US" sz="950" dirty="0"/>
          </a:p>
        </p:txBody>
      </p:sp>
      <p:sp>
        <p:nvSpPr>
          <p:cNvPr id="28" name="Text 26"/>
          <p:cNvSpPr/>
          <p:nvPr/>
        </p:nvSpPr>
        <p:spPr>
          <a:xfrm>
            <a:off x="4453128" y="2084832"/>
            <a:ext cx="10972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▶ Active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696712" y="1188720"/>
            <a:ext cx="107899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64748B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696712" y="1188720"/>
            <a:ext cx="1078992" cy="73152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108192" y="2571550"/>
            <a:ext cx="219456" cy="219456"/>
          </a:xfrm>
          <a:prstGeom prst="ellipse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5733288" y="1298448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5</a:t>
            </a:r>
            <a:endParaRPr lang="en-US" sz="1000" dirty="0"/>
          </a:p>
        </p:txBody>
      </p:sp>
      <p:sp>
        <p:nvSpPr>
          <p:cNvPr id="33" name="Text 31"/>
          <p:cNvSpPr/>
          <p:nvPr/>
        </p:nvSpPr>
        <p:spPr>
          <a:xfrm>
            <a:off x="5733288" y="1591056"/>
            <a:ext cx="100584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Collaboration</a:t>
            </a:r>
            <a:endParaRPr lang="en-US" sz="950" dirty="0"/>
          </a:p>
        </p:txBody>
      </p:sp>
      <p:sp>
        <p:nvSpPr>
          <p:cNvPr id="34" name="Text 32"/>
          <p:cNvSpPr/>
          <p:nvPr/>
        </p:nvSpPr>
        <p:spPr>
          <a:xfrm>
            <a:off x="5733288" y="2084832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○ Upcoming</a:t>
            </a:r>
            <a:endParaRPr lang="en-US" sz="900" dirty="0"/>
          </a:p>
        </p:txBody>
      </p:sp>
      <p:sp>
        <p:nvSpPr>
          <p:cNvPr id="35" name="Shape 33"/>
          <p:cNvSpPr/>
          <p:nvPr/>
        </p:nvSpPr>
        <p:spPr>
          <a:xfrm>
            <a:off x="6885432" y="1188720"/>
            <a:ext cx="1078992" cy="1298448"/>
          </a:xfrm>
          <a:prstGeom prst="rect">
            <a:avLst/>
          </a:prstGeom>
          <a:solidFill>
            <a:srgbClr val="162032"/>
          </a:solidFill>
          <a:ln w="19050">
            <a:solidFill>
              <a:srgbClr val="64748B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885432" y="1188720"/>
            <a:ext cx="1078992" cy="73152"/>
          </a:xfrm>
          <a:prstGeom prst="rect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7296912" y="2571550"/>
            <a:ext cx="219456" cy="219456"/>
          </a:xfrm>
          <a:prstGeom prst="ellipse">
            <a:avLst/>
          </a:prstGeom>
          <a:solidFill>
            <a:srgbClr val="64748B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922008" y="1298448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6</a:t>
            </a:r>
            <a:endParaRPr lang="en-US" sz="1000" dirty="0"/>
          </a:p>
        </p:txBody>
      </p:sp>
      <p:sp>
        <p:nvSpPr>
          <p:cNvPr id="39" name="Text 37"/>
          <p:cNvSpPr/>
          <p:nvPr/>
        </p:nvSpPr>
        <p:spPr>
          <a:xfrm>
            <a:off x="6922008" y="1591056"/>
            <a:ext cx="1005840" cy="384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Testing &amp; QA</a:t>
            </a:r>
            <a:endParaRPr lang="en-US" sz="950" dirty="0"/>
          </a:p>
        </p:txBody>
      </p:sp>
      <p:sp>
        <p:nvSpPr>
          <p:cNvPr id="40" name="Text 38"/>
          <p:cNvSpPr/>
          <p:nvPr/>
        </p:nvSpPr>
        <p:spPr>
          <a:xfrm>
            <a:off x="6922008" y="2084832"/>
            <a:ext cx="10058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○ Upcoming</a:t>
            </a:r>
            <a:endParaRPr lang="en-US" sz="900" dirty="0"/>
          </a:p>
        </p:txBody>
      </p:sp>
      <p:sp>
        <p:nvSpPr>
          <p:cNvPr id="41" name="Shape 39"/>
          <p:cNvSpPr/>
          <p:nvPr/>
        </p:nvSpPr>
        <p:spPr>
          <a:xfrm>
            <a:off x="50292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1264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7</a:t>
            </a:r>
            <a:endParaRPr lang="en-US" sz="1100" dirty="0"/>
          </a:p>
        </p:txBody>
      </p:sp>
      <p:sp>
        <p:nvSpPr>
          <p:cNvPr id="43" name="Text 41"/>
          <p:cNvSpPr/>
          <p:nvPr/>
        </p:nvSpPr>
        <p:spPr>
          <a:xfrm>
            <a:off x="61264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DevOps &amp; Deploy</a:t>
            </a:r>
            <a:endParaRPr lang="en-US" sz="1000" dirty="0"/>
          </a:p>
        </p:txBody>
      </p:sp>
      <p:sp>
        <p:nvSpPr>
          <p:cNvPr id="44" name="Shape 42"/>
          <p:cNvSpPr/>
          <p:nvPr/>
        </p:nvSpPr>
        <p:spPr>
          <a:xfrm>
            <a:off x="329184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340156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8 </a:t>
            </a:r>
            <a:endParaRPr lang="en-US" sz="1100" dirty="0"/>
          </a:p>
        </p:txBody>
      </p:sp>
      <p:sp>
        <p:nvSpPr>
          <p:cNvPr id="46" name="Text 44"/>
          <p:cNvSpPr/>
          <p:nvPr/>
        </p:nvSpPr>
        <p:spPr>
          <a:xfrm>
            <a:off x="340156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Launch</a:t>
            </a:r>
            <a:endParaRPr lang="en-US" sz="1000" dirty="0"/>
          </a:p>
        </p:txBody>
      </p:sp>
      <p:sp>
        <p:nvSpPr>
          <p:cNvPr id="47" name="Shape 45"/>
          <p:cNvSpPr/>
          <p:nvPr/>
        </p:nvSpPr>
        <p:spPr>
          <a:xfrm>
            <a:off x="6080760" y="2880360"/>
            <a:ext cx="2560320" cy="731520"/>
          </a:xfrm>
          <a:prstGeom prst="rect">
            <a:avLst/>
          </a:prstGeom>
          <a:solidFill>
            <a:srgbClr val="162032"/>
          </a:solidFill>
          <a:ln w="12700">
            <a:solidFill>
              <a:srgbClr val="64748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8" name="Text 46"/>
          <p:cNvSpPr/>
          <p:nvPr/>
        </p:nvSpPr>
        <p:spPr>
          <a:xfrm>
            <a:off x="6190488" y="2944368"/>
            <a:ext cx="22860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Future</a:t>
            </a:r>
            <a:endParaRPr lang="en-US" sz="1100" dirty="0"/>
          </a:p>
        </p:txBody>
      </p:sp>
      <p:sp>
        <p:nvSpPr>
          <p:cNvPr id="49" name="Text 47"/>
          <p:cNvSpPr/>
          <p:nvPr/>
        </p:nvSpPr>
        <p:spPr>
          <a:xfrm>
            <a:off x="6190488" y="3218688"/>
            <a:ext cx="22860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AI + CI/CD + Mobile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74320"/>
            <a:ext cx="77724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Today's Agenda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50292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0292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008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64008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SRS Overview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4008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Goals, architecture &amp; scope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29184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29184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2900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02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342900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Stories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342900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Developer, Reviewer, Admin &amp; more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6080760" y="11430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080760" y="11430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17920" y="13075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03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6217920" y="16916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UI/UX Design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217920" y="21031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Designed screens &amp; interactions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502920" y="29718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02920" y="29718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0080" y="31363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04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640080" y="35204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(rs)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40080" y="39319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Commands we've built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3291840" y="2971800"/>
            <a:ext cx="2468880" cy="13716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3291840" y="2971800"/>
            <a:ext cx="2468880" cy="7315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3429000" y="3136392"/>
            <a:ext cx="50292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05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3429000" y="3520440"/>
            <a:ext cx="224028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Future Implementation &amp; Plan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3429000" y="3931920"/>
            <a:ext cx="2240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Enhancements, roadmap &amp; 18-week timeline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371600" y="-1371600"/>
            <a:ext cx="4572000" cy="4572000"/>
          </a:xfrm>
          <a:prstGeom prst="ellipse">
            <a:avLst/>
          </a:prstGeom>
          <a:solidFill>
            <a:srgbClr val="00B4D8">
              <a:alpha val="10000"/>
            </a:srgbClr>
          </a:solidFill>
          <a:ln w="12700">
            <a:solidFill>
              <a:srgbClr val="00B4D8">
                <a:alpha val="15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6858000" y="2286000"/>
            <a:ext cx="3657600" cy="3657600"/>
          </a:xfrm>
          <a:prstGeom prst="ellipse">
            <a:avLst/>
          </a:prstGeom>
          <a:solidFill>
            <a:srgbClr val="00B4D8">
              <a:alpha val="10000"/>
            </a:srgbClr>
          </a:solidFill>
          <a:ln w="12700">
            <a:solidFill>
              <a:srgbClr val="00B4D8">
                <a:alpha val="15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097280"/>
            <a:ext cx="731520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5200" b="1" kern="0" spc="400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REPOSPHERE</a:t>
            </a:r>
            <a:endParaRPr lang="en-US" sz="5200" dirty="0"/>
          </a:p>
        </p:txBody>
      </p:sp>
      <p:sp>
        <p:nvSpPr>
          <p:cNvPr id="5" name="Text 3"/>
          <p:cNvSpPr/>
          <p:nvPr/>
        </p:nvSpPr>
        <p:spPr>
          <a:xfrm>
            <a:off x="914400" y="1965960"/>
            <a:ext cx="73152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Version Control. Reimagined.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3200400" y="2651760"/>
            <a:ext cx="2743200" cy="36576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8346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Thank You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914400" y="3429000"/>
            <a:ext cx="73152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500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Questions &amp; Discussion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914400" y="4389120"/>
            <a:ext cx="73152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300" dirty="0">
                <a:solidFill>
                  <a:srgbClr val="00B4D8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github.com/Diffusity/repoSphere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SRS Overview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Software Requirements Specification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4114800" cy="338328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85800" y="1417320"/>
            <a:ext cx="37490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is REPOSPHERE?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85800" y="1874520"/>
            <a:ext cx="3749040" cy="2468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unified version control ecosystem that tightly integrates a native CLI tool (rs) with a web-based collaboration platform.
Unlike Git + GitHub being separate, REPOSPHERE is end-to-end: version control, collaboration, and repository management in one.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892040" y="128016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074920" y="132588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10 Weeks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74920" y="162763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Development duration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4892040" y="210312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74920" y="214884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Agile / Scrum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074920" y="245059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2-week sprints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4892040" y="292608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5074920" y="297180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99.5% Uptime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074920" y="327355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Reliability target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4892040" y="3749040"/>
            <a:ext cx="3749040" cy="685800"/>
          </a:xfrm>
          <a:prstGeom prst="rect">
            <a:avLst/>
          </a:prstGeom>
          <a:solidFill>
            <a:srgbClr val="162032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74920" y="3794760"/>
            <a:ext cx="228600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0B4D8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&lt; 100ms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74920" y="4096512"/>
            <a:ext cx="32004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command target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System Architecture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502920" y="1097280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02920" y="1097280"/>
            <a:ext cx="109728" cy="621792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77240" y="1143000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Frontend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77240" y="1399032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React / Next.js (TypeScript)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502920" y="1847088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02920" y="1847088"/>
            <a:ext cx="109728" cy="621792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7240" y="1892808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Client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77240" y="2148840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 —  local .reposphere storage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02920" y="2596896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02920" y="2596896"/>
            <a:ext cx="109728" cy="621792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77240" y="2642616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Backend API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77240" y="2898648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 (Git engine)  +  Python (API gateway)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502920" y="3346704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FB560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02920" y="3346704"/>
            <a:ext cx="109728" cy="621792"/>
          </a:xfrm>
          <a:prstGeom prst="rect">
            <a:avLst/>
          </a:prstGeom>
          <a:solidFill>
            <a:srgbClr val="FB5607"/>
          </a:solidFill>
          <a:ln w="12700">
            <a:solidFill>
              <a:srgbClr val="FB560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77240" y="3392424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B560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77240" y="3648456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PostgreSQL — metadata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502920" y="4096512"/>
            <a:ext cx="8138160" cy="621792"/>
          </a:xfrm>
          <a:prstGeom prst="rect">
            <a:avLst/>
          </a:prstGeom>
          <a:solidFill>
            <a:srgbClr val="162032"/>
          </a:solidFill>
          <a:ln w="19050">
            <a:solidFill>
              <a:srgbClr val="8338EC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2920" y="4096512"/>
            <a:ext cx="109728" cy="621792"/>
          </a:xfrm>
          <a:prstGeom prst="rect">
            <a:avLst/>
          </a:prstGeom>
          <a:solidFill>
            <a:srgbClr val="8338EC"/>
          </a:solidFill>
          <a:ln w="12700">
            <a:solidFill>
              <a:srgbClr val="8338EC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77240" y="4142232"/>
            <a:ext cx="18288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8338E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Storage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77240" y="4398264"/>
            <a:ext cx="749808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S3-compatible object storage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548640" y="475488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i="1" dirty="0">
                <a:solidFill>
                  <a:srgbClr val="64748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Fully containerized · JWT Auth · TLS · SHA-256 integrity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228600"/>
            <a:ext cx="82296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User Stories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48640" y="804672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Defined User Stories with Acceptance Criteria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0292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3A86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280160"/>
            <a:ext cx="2560320" cy="91440"/>
          </a:xfrm>
          <a:prstGeom prst="rect">
            <a:avLst/>
          </a:prstGeom>
          <a:solidFill>
            <a:srgbClr val="3A86FF"/>
          </a:solidFill>
          <a:ln w="12700">
            <a:solidFill>
              <a:srgbClr val="3A86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1264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3A8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US001 — Developer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1264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developer, I want to initialize a repo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 I can track changes locally. AC: rs init creates .reposphere/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with config, confirmation message shown.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29184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06D6A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291840" y="1280160"/>
            <a:ext cx="2560320" cy="91440"/>
          </a:xfrm>
          <a:prstGeom prst="rect">
            <a:avLst/>
          </a:prstGeom>
          <a:solidFill>
            <a:srgbClr val="06D6A0"/>
          </a:solidFill>
          <a:ln w="12700">
            <a:solidFill>
              <a:srgbClr val="06D6A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0156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6D6A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US006 — Reviewer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340156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reviewer, I want to comment on PR diffs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 I can provide inline feedback. AC: Inline comment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anchors to line, saved &amp; visible to author.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6080760" y="128016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9F1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080760" y="1280160"/>
            <a:ext cx="2560320" cy="91440"/>
          </a:xfrm>
          <a:prstGeom prst="rect">
            <a:avLst/>
          </a:prstGeom>
          <a:solidFill>
            <a:srgbClr val="FF9F1C"/>
          </a:solidFill>
          <a:ln w="12700">
            <a:solidFill>
              <a:srgbClr val="FF9F1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190488" y="144475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9F1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US009 — Team Lead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6190488" y="182880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a team lead, I want to merge approved PRs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via web UI. AC: Merge button active only after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required approvals; branch deleted post-merge.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502920" y="315468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FF4757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02920" y="3154680"/>
            <a:ext cx="2560320" cy="91440"/>
          </a:xfrm>
          <a:prstGeom prst="rect">
            <a:avLst/>
          </a:prstGeom>
          <a:solidFill>
            <a:srgbClr val="FF4757"/>
          </a:solidFill>
          <a:ln w="12700">
            <a:solidFill>
              <a:srgbClr val="FF4757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12648" y="331927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475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25 Total User Stories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12648" y="370332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12 CLI Stories (US001–US024)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 Web Stories (US005–US023)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 Admin Stories (US007, US012, US022)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3291840" y="3154680"/>
            <a:ext cx="2560320" cy="1691640"/>
          </a:xfrm>
          <a:prstGeom prst="rect">
            <a:avLst/>
          </a:prstGeom>
          <a:solidFill>
            <a:srgbClr val="162032"/>
          </a:solidFill>
          <a:ln w="19050">
            <a:solidFill>
              <a:srgbClr val="00B4D8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291840" y="3154680"/>
            <a:ext cx="2560320" cy="9144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401568" y="3319272"/>
            <a:ext cx="2377440" cy="347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Roles Covered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3401568" y="3703320"/>
            <a:ext cx="237744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Developer · Reviewer · Team Lead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Admin · Contributor · General User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acceptance criteria per story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UI/UX Design Overview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 Figma design system — all screens at a glance</a:t>
            </a:r>
            <a:endParaRPr lang="en-US" sz="1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5760" y="1024128"/>
            <a:ext cx="841248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Repositories &amp; Setup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Landing page · Repositories list · Create new repository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50292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8640" y="1051560"/>
            <a:ext cx="2286000" cy="310896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0292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0292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Repositories Page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333756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83280" y="1051560"/>
            <a:ext cx="2286000" cy="310896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333756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333756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Create a New Repo</a:t>
            </a:r>
            <a:endParaRPr lang="en-US" sz="900" dirty="0"/>
          </a:p>
        </p:txBody>
      </p:sp>
      <p:sp>
        <p:nvSpPr>
          <p:cNvPr id="13" name="Shape 9"/>
          <p:cNvSpPr/>
          <p:nvPr/>
        </p:nvSpPr>
        <p:spPr>
          <a:xfrm>
            <a:off x="6172200" y="1005840"/>
            <a:ext cx="2377440" cy="320040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217920" y="1051560"/>
            <a:ext cx="2286000" cy="310896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6172200" y="4251960"/>
            <a:ext cx="237744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172200" y="4251960"/>
            <a:ext cx="237744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 Home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CLI Commands Screen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Designed CLI reference page built into the web platform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1371600" y="1005840"/>
            <a:ext cx="6400800" cy="3794760"/>
          </a:xfrm>
          <a:prstGeom prst="rect">
            <a:avLst/>
          </a:prstGeom>
          <a:solidFill>
            <a:srgbClr val="0A1520"/>
          </a:solidFill>
          <a:ln w="19050">
            <a:solidFill>
              <a:srgbClr val="00B4D8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17320" y="1051560"/>
            <a:ext cx="6309360" cy="37033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1371600" y="4828032"/>
            <a:ext cx="640080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371600" y="4828032"/>
            <a:ext cx="64008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CLI Commands Reference Page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228600" cy="5143500"/>
          </a:xfrm>
          <a:prstGeom prst="rect">
            <a:avLst/>
          </a:prstGeom>
          <a:solidFill>
            <a:srgbClr val="00B4D8"/>
          </a:solidFill>
          <a:ln w="12700">
            <a:solidFill>
              <a:srgbClr val="00B4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64592"/>
            <a:ext cx="82296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Commits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8640" y="68580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 history timeline · Individual commit detail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2920" y="1051560"/>
            <a:ext cx="3840480" cy="338328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5720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_repo/commits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4754880" y="1005840"/>
            <a:ext cx="3931920" cy="3474720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00600" y="1051560"/>
            <a:ext cx="3840480" cy="338328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solidFill>
            <a:srgbClr val="0A1520"/>
          </a:solidFill>
          <a:ln w="12700">
            <a:solidFill>
              <a:srgbClr val="0096C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54880" y="4526280"/>
            <a:ext cx="39319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_repo/commit (list)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974</Words>
  <Application>Microsoft Office PowerPoint</Application>
  <PresentationFormat>On-screen Show (16:9)</PresentationFormat>
  <Paragraphs>213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REPOSPHERE – Project Presentation</dc:title>
  <dc:subject>PptxGenJS Presentation</dc:subject>
  <dc:creator>PptxGenJS</dc:creator>
  <cp:lastModifiedBy>Parth Maharaja</cp:lastModifiedBy>
  <cp:revision>4</cp:revision>
  <dcterms:created xsi:type="dcterms:W3CDTF">2026-02-20T05:35:57Z</dcterms:created>
  <dcterms:modified xsi:type="dcterms:W3CDTF">2026-02-20T09:05:53Z</dcterms:modified>
</cp:coreProperties>
</file>